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896" y="-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AEE62-43B1-4C60-B7FC-46032B45CDC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A62DC-D9F4-4081-A527-067E3C32AF1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4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0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3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6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3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2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3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0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6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3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9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7A607F-BB63-42B7-9AC6-0916FF66EE7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A6F59B-3E29-483D-AFA3-2E8EB707B0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6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rcid.org/0009-0005-2991-0635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hyperlink" Target="https://gemini.google.com/app/2ceaeed73508a7b8?is_sa=1&amp;is_sa=1&amp;android-min-version=301356232&amp;ios-min-version=322.0&amp;campaign_id=bkws&amp;utm_source=sem&amp;utm_source=google&amp;utm_medium=paid-media&amp;utm_medium=cpc&amp;utm_campaig" TargetMode="External"/><Relationship Id="rId5" Type="http://schemas.openxmlformats.org/officeDocument/2006/relationships/image" Target="../media/image4.jpeg"/><Relationship Id="rId10" Type="http://schemas.openxmlformats.org/officeDocument/2006/relationships/hyperlink" Target="http://orcid.org/0009-0006-4549-8609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orcid.org/0009-0009-7746-49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id="{2CEE2861-BBE2-D104-188A-A0E10E5D8F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861" y="138430"/>
            <a:ext cx="1469539" cy="1097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1" descr="1">
            <a:extLst>
              <a:ext uri="{FF2B5EF4-FFF2-40B4-BE49-F238E27FC236}">
                <a16:creationId xmlns:a16="http://schemas.microsoft.com/office/drawing/2014/main" id="{EF6000E2-C9A3-88A7-AD20-781308B9B0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89" r="83440" b="6666"/>
          <a:stretch>
            <a:fillRect/>
          </a:stretch>
        </p:blipFill>
        <p:spPr bwMode="auto">
          <a:xfrm>
            <a:off x="3398520" y="97155"/>
            <a:ext cx="1021080" cy="11887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2106468923">
            <a:extLst>
              <a:ext uri="{FF2B5EF4-FFF2-40B4-BE49-F238E27FC236}">
                <a16:creationId xmlns:a16="http://schemas.microsoft.com/office/drawing/2014/main" id="{D745B9B4-3F5D-A639-DB99-D8FAA974B1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986" y="228600"/>
            <a:ext cx="1012591" cy="1005840"/>
          </a:xfrm>
          <a:prstGeom prst="rect">
            <a:avLst/>
          </a:prstGeom>
        </p:spPr>
      </p:pic>
      <p:pic>
        <p:nvPicPr>
          <p:cNvPr id="5" name="Imagen 3">
            <a:extLst>
              <a:ext uri="{FF2B5EF4-FFF2-40B4-BE49-F238E27FC236}">
                <a16:creationId xmlns:a16="http://schemas.microsoft.com/office/drawing/2014/main" id="{B1201430-C8A3-EC2C-C481-46ED0D94E8F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071" y="154305"/>
            <a:ext cx="1560031" cy="548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2">
            <a:extLst>
              <a:ext uri="{FF2B5EF4-FFF2-40B4-BE49-F238E27FC236}">
                <a16:creationId xmlns:a16="http://schemas.microsoft.com/office/drawing/2014/main" id="{07BF821A-A08F-E869-E9BB-13B2AC3C891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1" y="397510"/>
            <a:ext cx="1195081" cy="82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5" descr="Maestría en Ciencias de la Educación – UTED">
            <a:extLst>
              <a:ext uri="{FF2B5EF4-FFF2-40B4-BE49-F238E27FC236}">
                <a16:creationId xmlns:a16="http://schemas.microsoft.com/office/drawing/2014/main" id="{00CDFE9B-458D-2D9F-D6E7-33E94F2CB2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396" y="728345"/>
            <a:ext cx="1180741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9F2745-960C-DE9D-3E98-CD7BD8A9924A}"/>
              </a:ext>
            </a:extLst>
          </p:cNvPr>
          <p:cNvSpPr txBox="1"/>
          <p:nvPr/>
        </p:nvSpPr>
        <p:spPr>
          <a:xfrm>
            <a:off x="177800" y="1504836"/>
            <a:ext cx="7442200" cy="1733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PA" sz="1600" b="1" dirty="0">
                <a:latin typeface="Montserrat" pitchFamily="2" charset="0"/>
              </a:rPr>
              <a:t>Adopción De Las NIIF para PYMES en Panamá</a:t>
            </a:r>
            <a:endParaRPr lang="en-US" sz="1600" dirty="0">
              <a:latin typeface="Montserrat" pitchFamily="2" charset="0"/>
            </a:endParaRPr>
          </a:p>
          <a:p>
            <a:pPr marL="320675" marR="287020" algn="ctr">
              <a:buNone/>
            </a:pPr>
            <a:endParaRPr lang="en-US" sz="1600" dirty="0">
              <a:effectLst/>
              <a:latin typeface="Montserrat" pitchFamily="2" charset="0"/>
              <a:ea typeface="Arial MT"/>
              <a:cs typeface="Arial MT"/>
            </a:endParaRPr>
          </a:p>
          <a:p>
            <a:pPr marL="320675" marR="287020">
              <a:buNone/>
            </a:pPr>
            <a:r>
              <a:rPr lang="es-PA" sz="1600" b="1" baseline="30000" dirty="0">
                <a:latin typeface="Montserrat" pitchFamily="2" charset="0"/>
                <a:ea typeface="Arial MT"/>
                <a:cs typeface="Arial MT"/>
              </a:rPr>
              <a:t>Martin Polanco</a:t>
            </a:r>
            <a:endParaRPr lang="en-US" sz="1600" b="1" baseline="30000" dirty="0">
              <a:latin typeface="Montserrat" pitchFamily="2" charset="0"/>
              <a:ea typeface="Arial MT"/>
              <a:cs typeface="Arial MT"/>
            </a:endParaRPr>
          </a:p>
          <a:p>
            <a:pPr marL="320675" marR="287020"/>
            <a:r>
              <a:rPr lang="es-PA" sz="1100" dirty="0">
                <a:latin typeface="Montserrat" pitchFamily="2" charset="0"/>
              </a:rPr>
              <a:t>Universidad de Panamá (CRUPE), </a:t>
            </a:r>
            <a:r>
              <a:rPr lang="es-ES" sz="1100" spc="0" dirty="0" err="1">
                <a:solidFill>
                  <a:srgbClr val="151616"/>
                </a:solidFill>
                <a:effectLst/>
                <a:latin typeface="Montserrat" pitchFamily="2" charset="0"/>
                <a:ea typeface="Arial MT"/>
                <a:cs typeface="Arial MT"/>
              </a:rPr>
              <a:t>Panam</a:t>
            </a:r>
            <a:r>
              <a:rPr lang="es-419" sz="1100" spc="0" dirty="0">
                <a:solidFill>
                  <a:srgbClr val="151616"/>
                </a:solidFill>
                <a:effectLst/>
                <a:latin typeface="Montserrat" pitchFamily="2" charset="0"/>
                <a:ea typeface="Arial MT"/>
                <a:cs typeface="Arial MT"/>
              </a:rPr>
              <a:t>á, </a:t>
            </a:r>
            <a:r>
              <a:rPr lang="es-PA" sz="1100" dirty="0">
                <a:latin typeface="Montserrat" pitchFamily="2" charset="0"/>
                <a:hlinkClick r:id="rId8"/>
              </a:rPr>
              <a:t>https://orcid.org/0009-0005-2991-0635</a:t>
            </a:r>
            <a:endParaRPr lang="es-PA" sz="1100" dirty="0">
              <a:latin typeface="Montserrat" pitchFamily="2" charset="0"/>
            </a:endParaRPr>
          </a:p>
          <a:p>
            <a:pPr marL="320675" marR="287020"/>
            <a:r>
              <a:rPr lang="es-PA" sz="1000" b="1" dirty="0">
                <a:latin typeface="Montserrat" pitchFamily="2" charset="0"/>
              </a:rPr>
              <a:t>Noemi Castro</a:t>
            </a:r>
          </a:p>
          <a:p>
            <a:pPr marL="320675" marR="287020"/>
            <a:r>
              <a:rPr lang="es-PA" sz="1100" dirty="0">
                <a:latin typeface="Montserrat" pitchFamily="2" charset="0"/>
              </a:rPr>
              <a:t>Universidad de Panamá(CRUPE),Panamá, </a:t>
            </a:r>
            <a:r>
              <a:rPr lang="es-PA" sz="1100" dirty="0">
                <a:latin typeface="Montserrat" pitchFamily="2" charset="0"/>
                <a:hlinkClick r:id="rId9"/>
              </a:rPr>
              <a:t>https://orcid.org/0009-0009-7746-4990</a:t>
            </a:r>
            <a:endParaRPr lang="es-PA" sz="1100" dirty="0">
              <a:latin typeface="Montserrat" pitchFamily="2" charset="0"/>
            </a:endParaRPr>
          </a:p>
          <a:p>
            <a:pPr marL="320675" marR="287020"/>
            <a:r>
              <a:rPr lang="es-PA" sz="1000" b="1" dirty="0">
                <a:latin typeface="Montserrat" pitchFamily="2" charset="0"/>
              </a:rPr>
              <a:t>Rosemary Domínguez</a:t>
            </a:r>
          </a:p>
          <a:p>
            <a:pPr marL="320675" marR="287020"/>
            <a:r>
              <a:rPr lang="es-PA" sz="1100" dirty="0">
                <a:latin typeface="Montserrat" pitchFamily="2" charset="0"/>
              </a:rPr>
              <a:t>Universidad de Panamá(CRUPE(, Panamá </a:t>
            </a:r>
            <a:r>
              <a:rPr lang="es-PA" sz="1100" dirty="0">
                <a:latin typeface="Montserrat" pitchFamily="2" charset="0"/>
                <a:hlinkClick r:id="rId10"/>
              </a:rPr>
              <a:t>https://orcid.org/0009-0006-4549-8609</a:t>
            </a:r>
            <a:endParaRPr lang="es-PA" sz="1100" dirty="0">
              <a:latin typeface="Montserrat" pitchFamily="2" charset="0"/>
            </a:endParaRPr>
          </a:p>
          <a:p>
            <a:pPr marL="320675" marR="287020"/>
            <a:endParaRPr lang="en-US" sz="1100" dirty="0">
              <a:latin typeface="Montserrat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1FBC6C-EE21-40CA-0D70-A212B096F930}"/>
              </a:ext>
            </a:extLst>
          </p:cNvPr>
          <p:cNvSpPr txBox="1"/>
          <p:nvPr/>
        </p:nvSpPr>
        <p:spPr>
          <a:xfrm>
            <a:off x="177799" y="2960734"/>
            <a:ext cx="3708399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b="1" dirty="0">
                <a:latin typeface="Montserrat" pitchFamily="2" charset="0"/>
              </a:rPr>
              <a:t>Introducción</a:t>
            </a:r>
          </a:p>
          <a:p>
            <a:pPr algn="just"/>
            <a:r>
              <a:rPr lang="es-ES" sz="1000" dirty="0">
                <a:latin typeface="Montserrat" pitchFamily="2" charset="0"/>
              </a:rPr>
              <a:t>La adopción de las normas internacionales de información financiera para pequeñas y medianas empresas (NIIF Para PYMES) es un proceso significativo que busca estandarizar la contabilidad de las empresas a nivel global.</a:t>
            </a:r>
          </a:p>
          <a:p>
            <a:pPr algn="just"/>
            <a:r>
              <a:rPr lang="es-ES" sz="1000" dirty="0">
                <a:latin typeface="Montserrat" pitchFamily="2" charset="0"/>
              </a:rPr>
              <a:t>La globalización de los mercados y la creciente necesidad de información financiera transparente han impulsado a los países a armonizar sus normas contables bajo estándares internacionales .</a:t>
            </a:r>
          </a:p>
          <a:p>
            <a:pPr algn="just"/>
            <a:r>
              <a:rPr lang="es-ES" sz="1000" dirty="0">
                <a:latin typeface="Montserrat" pitchFamily="2" charset="0"/>
              </a:rPr>
              <a:t>En Panamá la adopción de las NIIF para PYMES se formalizó mediante la resolución No. 03-2010 del Ministerio de Comercio e Industrias.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D454DB-AA6D-4E24-0CAC-53C2F8628D11}"/>
              </a:ext>
            </a:extLst>
          </p:cNvPr>
          <p:cNvSpPr txBox="1"/>
          <p:nvPr/>
        </p:nvSpPr>
        <p:spPr>
          <a:xfrm>
            <a:off x="3946971" y="3061800"/>
            <a:ext cx="3589958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1400" b="1" dirty="0">
                <a:latin typeface="Montserrat" pitchFamily="2" charset="0"/>
              </a:rPr>
              <a:t>Metodología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La investigación se enmarca en un enfoque cuantitativo , ya que busca recopilar y añadir datos numéricos sobre el nivel de adopción , los beneficios percibidos y las dificultades que enfrentan las PYMES en Panamá respecto a la aplicación de las NIIF .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Se aplicarán encuestas estructuradas a una muestra representativa de empresas y contadores, complementadas con el análisis de estadística oficial y reportes financieros</a:t>
            </a:r>
            <a:r>
              <a:rPr lang="es-ES" sz="1000" b="1" dirty="0">
                <a:latin typeface="Montserrat" pitchFamily="2" charset="0"/>
              </a:rPr>
              <a:t>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3D2EEF-397B-849B-5401-C48B6ABEE0BF}"/>
              </a:ext>
            </a:extLst>
          </p:cNvPr>
          <p:cNvSpPr txBox="1"/>
          <p:nvPr/>
        </p:nvSpPr>
        <p:spPr>
          <a:xfrm>
            <a:off x="177801" y="5062858"/>
            <a:ext cx="37084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1400" b="1" dirty="0">
                <a:latin typeface="Montserrat" pitchFamily="2" charset="0"/>
              </a:rPr>
              <a:t>Resultados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Se estima que cerca del 97% de las empresas del mundo son PYMES .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Tienen mayor transparencia y comparabilidad , se observa que las PYMES que implementan NIIF presentan información financiera  más estandarizada lo que facilita la comparación con otras empresas y mejora la confianza de bancos, inversionistas y proveedores.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Muchos estudios incluyen que en la práctica la adopción de NIIF  para PYMES ha sido parcial: algunas empresas cumplen por requisito legal ; pero no aplican todas las secciones de las normas , otras mantienen prácticas tradicionales , sobre todo si no tierne presión de bancos, auditores o inversionistas .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Se reporta que las PYMES que aplican NIIF mejoran la calidad de su contabilidad interna, lo cual les ayuda a tomar mejores decisiones estratégicas y operativas. </a:t>
            </a:r>
          </a:p>
          <a:p>
            <a:pPr algn="just">
              <a:buNone/>
            </a:pPr>
            <a:r>
              <a:rPr lang="es-ES" sz="1000" dirty="0">
                <a:latin typeface="Montserrat" pitchFamily="2" charset="0"/>
              </a:rPr>
              <a:t>Un resultado importante es que existe una brecha entre lo contable y lo fiscal en Panamá. Las empresas deben realizar ajustes para efectos tributarios.</a:t>
            </a:r>
          </a:p>
          <a:p>
            <a:pPr algn="just">
              <a:buNone/>
            </a:pPr>
            <a:endParaRPr lang="es-ES" sz="1000" dirty="0">
              <a:latin typeface="Montserrat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B79608-0D97-CB92-DD34-0036A231B5FC}"/>
              </a:ext>
            </a:extLst>
          </p:cNvPr>
          <p:cNvSpPr txBox="1"/>
          <p:nvPr/>
        </p:nvSpPr>
        <p:spPr>
          <a:xfrm>
            <a:off x="177798" y="8332650"/>
            <a:ext cx="37084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1400" b="1" dirty="0">
                <a:latin typeface="Montserrat" pitchFamily="2" charset="0"/>
              </a:rPr>
              <a:t>Conclusión</a:t>
            </a:r>
          </a:p>
          <a:p>
            <a:pPr algn="just"/>
            <a:r>
              <a:rPr lang="es-ES" sz="1000" dirty="0">
                <a:latin typeface="Montserrat" pitchFamily="2" charset="0"/>
              </a:rPr>
              <a:t>La investigación en Panamá muestra que la adopción de las NIIF para PYMES mejora la transparencia , comparabilidad y acceso a crédito, pero enfrenta obstáculos en capacitación  , costos iniciales y adaptación fiscal. Su aplicación es todavía desigual entre sectores y depende del tamaño nivel de internalización de la empresa.</a:t>
            </a:r>
          </a:p>
          <a:p>
            <a:pPr>
              <a:buNone/>
            </a:pPr>
            <a:r>
              <a:rPr lang="es-ES" sz="1000" dirty="0">
                <a:latin typeface="Montserrat" pitchFamily="2" charset="0"/>
              </a:rPr>
              <a:t> </a:t>
            </a:r>
          </a:p>
          <a:p>
            <a:pPr algn="just">
              <a:buNone/>
            </a:pPr>
            <a:endParaRPr lang="es-ES" sz="1000" dirty="0">
              <a:latin typeface="Montserrat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295CC7-B5C1-06A7-BF11-2A35D7D7C5A3}"/>
              </a:ext>
            </a:extLst>
          </p:cNvPr>
          <p:cNvSpPr txBox="1"/>
          <p:nvPr/>
        </p:nvSpPr>
        <p:spPr>
          <a:xfrm>
            <a:off x="4064001" y="8134066"/>
            <a:ext cx="3395221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" pitchFamily="2" charset="0"/>
              </a:rPr>
              <a:t>Referencias</a:t>
            </a:r>
            <a:r>
              <a:rPr lang="en-US" sz="1000" b="1" dirty="0">
                <a:latin typeface="Montserrat" pitchFamily="2" charset="0"/>
              </a:rPr>
              <a:t> </a:t>
            </a:r>
          </a:p>
          <a:p>
            <a:pPr lvl="0"/>
            <a:r>
              <a:rPr lang="es-ES" sz="1000" u="sng" dirty="0">
                <a:latin typeface="Montserrat" panose="000005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https://gemini.google.com/app/2ceaeed73508a7b8?is_sa=1&amp;is_sa=1&amp;android-min-version=301356232&amp;ios-min-version=322.0&amp;campaign_id=bkws&amp;utm_source=sem&amp;utm_source=google&amp;utm_medium=paid-media&amp;utm_medium=cpc&amp;utm_campaig</a:t>
            </a:r>
            <a:br>
              <a:rPr lang="en-US" sz="1400" dirty="0">
                <a:latin typeface="Montserrat" pitchFamily="2" charset="0"/>
              </a:rPr>
            </a:br>
            <a:r>
              <a:rPr lang="en-US" sz="1400" b="1" dirty="0">
                <a:latin typeface="Montserrat" pitchFamily="2" charset="0"/>
              </a:rPr>
              <a:t>Agradecimientos</a:t>
            </a:r>
          </a:p>
          <a:p>
            <a:pPr algn="just"/>
            <a:r>
              <a:rPr lang="es-ES" sz="1000" dirty="0">
                <a:latin typeface="Montserrat" pitchFamily="2" charset="0"/>
              </a:rPr>
              <a:t>Agradecemos a nuestros docentes por su orientación durante el proceso.</a:t>
            </a:r>
          </a:p>
          <a:p>
            <a:endParaRPr lang="en-US" sz="1000" b="1" dirty="0">
              <a:latin typeface="Montserrat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44374-169F-3BF4-4E13-609506DA5062}"/>
              </a:ext>
            </a:extLst>
          </p:cNvPr>
          <p:cNvSpPr txBox="1"/>
          <p:nvPr/>
        </p:nvSpPr>
        <p:spPr>
          <a:xfrm>
            <a:off x="3960317" y="7247016"/>
            <a:ext cx="35095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700" b="1" dirty="0">
                <a:latin typeface="Montserrat" pitchFamily="2" charset="0"/>
              </a:rPr>
              <a:t>Figura 1.</a:t>
            </a:r>
            <a:r>
              <a:rPr lang="es-ES" sz="700" dirty="0">
                <a:latin typeface="Montserrat" pitchFamily="2" charset="0"/>
              </a:rPr>
              <a:t> </a:t>
            </a:r>
            <a:r>
              <a:rPr lang="es-ES" sz="1000" dirty="0">
                <a:latin typeface="Montserrat" pitchFamily="2" charset="0"/>
              </a:rPr>
              <a:t>La estadística evidencia que muchas empresas Panameñas aun presentan debilidades en la adopción de las NIIF para PYMES , reflejando la necesidad de fortalecer sus políticas contables, actualizar sus sistemas y capacitar al personal  para mejorar la gestión Financiera.</a:t>
            </a:r>
          </a:p>
        </p:txBody>
      </p:sp>
      <p:pic>
        <p:nvPicPr>
          <p:cNvPr id="1026" name="Picture 2" descr="NORMAS INTERNACIONALES DE INFORMACIÓN FINANCIERA EN LA GESTIÓN CONTABLE  HOSPITALARIA">
            <a:extLst>
              <a:ext uri="{FF2B5EF4-FFF2-40B4-BE49-F238E27FC236}">
                <a16:creationId xmlns:a16="http://schemas.microsoft.com/office/drawing/2014/main" id="{9BFE9ED2-C290-E21D-97A7-E430D0BA9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1" y="4661273"/>
            <a:ext cx="3708399" cy="266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64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1025</TotalTime>
  <Words>552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Montserrat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Carcamo</dc:creator>
  <cp:lastModifiedBy>COSAN R.L.</cp:lastModifiedBy>
  <cp:revision>6</cp:revision>
  <dcterms:created xsi:type="dcterms:W3CDTF">2025-10-01T10:39:50Z</dcterms:created>
  <dcterms:modified xsi:type="dcterms:W3CDTF">2025-10-20T16:15:01Z</dcterms:modified>
</cp:coreProperties>
</file>